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68" r:id="rId3"/>
    <p:sldId id="273" r:id="rId4"/>
    <p:sldId id="258" r:id="rId5"/>
    <p:sldId id="274" r:id="rId6"/>
    <p:sldId id="269" r:id="rId7"/>
    <p:sldId id="275" r:id="rId8"/>
    <p:sldId id="262" r:id="rId9"/>
    <p:sldId id="263" r:id="rId10"/>
    <p:sldId id="266" r:id="rId11"/>
    <p:sldId id="279" r:id="rId12"/>
    <p:sldId id="265" r:id="rId13"/>
    <p:sldId id="276" r:id="rId14"/>
    <p:sldId id="271" r:id="rId15"/>
    <p:sldId id="272" r:id="rId16"/>
    <p:sldId id="277" r:id="rId17"/>
    <p:sldId id="278" r:id="rId18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11D"/>
    <a:srgbClr val="4DBF70"/>
    <a:srgbClr val="86EAB6"/>
    <a:srgbClr val="009999"/>
    <a:srgbClr val="000000"/>
    <a:srgbClr val="3CD098"/>
    <a:srgbClr val="FAC09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4260"/>
          </a:xfrm>
          <a:prstGeom prst="rect">
            <a:avLst/>
          </a:prstGeom>
        </p:spPr>
        <p:txBody>
          <a:bodyPr vert="horz" lIns="90142" tIns="45070" rIns="90142" bIns="4507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816" y="0"/>
            <a:ext cx="2945293" cy="494260"/>
          </a:xfrm>
          <a:prstGeom prst="rect">
            <a:avLst/>
          </a:prstGeom>
        </p:spPr>
        <p:txBody>
          <a:bodyPr vert="horz" lIns="90142" tIns="45070" rIns="90142" bIns="45070" rtlCol="0"/>
          <a:lstStyle>
            <a:lvl1pPr algn="r">
              <a:defRPr sz="1200"/>
            </a:lvl1pPr>
          </a:lstStyle>
          <a:p>
            <a:fld id="{D3D23EDA-6185-4604-B70C-47B73969D755}" type="datetimeFigureOut">
              <a:rPr lang="de-DE" smtClean="0"/>
              <a:pPr/>
              <a:t>09.12.2015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42" tIns="45070" rIns="90142" bIns="4507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5" y="4690778"/>
            <a:ext cx="5437827" cy="4443646"/>
          </a:xfrm>
          <a:prstGeom prst="rect">
            <a:avLst/>
          </a:prstGeom>
        </p:spPr>
        <p:txBody>
          <a:bodyPr vert="horz" lIns="90142" tIns="45070" rIns="90142" bIns="4507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425"/>
            <a:ext cx="2945293" cy="494260"/>
          </a:xfrm>
          <a:prstGeom prst="rect">
            <a:avLst/>
          </a:prstGeom>
        </p:spPr>
        <p:txBody>
          <a:bodyPr vert="horz" lIns="90142" tIns="45070" rIns="90142" bIns="4507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816" y="9378425"/>
            <a:ext cx="2945293" cy="494260"/>
          </a:xfrm>
          <a:prstGeom prst="rect">
            <a:avLst/>
          </a:prstGeom>
        </p:spPr>
        <p:txBody>
          <a:bodyPr vert="horz" lIns="90142" tIns="45070" rIns="90142" bIns="45070" rtlCol="0" anchor="b"/>
          <a:lstStyle>
            <a:lvl1pPr algn="r">
              <a:defRPr sz="1200"/>
            </a:lvl1pPr>
          </a:lstStyle>
          <a:p>
            <a:fld id="{0E9158EB-D62C-4AB0-94D2-40A4E585D9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4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158EB-D62C-4AB0-94D2-40A4E585D9F5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48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A941-C139-469C-9D9B-3C3C757F7195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05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579C-3A91-4BD3-8826-46D63BF5D3C7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14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D383-6BBD-4B68-BC76-94346F0E8D67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56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F5469-7D66-484C-AFFC-6C96A7FCCD5E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51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83D4E-F807-459D-BD92-E315A692EE9E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83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AE8-038C-46A7-8744-81E41B7BACF1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65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002D-9D7E-44F4-A183-D8757B614DF4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41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E533-123C-4EAF-AD00-62B306B8E788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44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8120-6BD4-499E-B499-C87A8AFACAC5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44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FB40-D538-4F16-9182-F4290590B3A5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86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E3B-1F0F-49A9-ADD4-043F8BDFD297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71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8FD8-28C7-4E1F-A470-7D3CA3D7E915}" type="datetime1">
              <a:rPr lang="de-DE" smtClean="0"/>
              <a:pPr/>
              <a:t>09.12.2015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Infoabend 12.12.2014 Übergang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F91A-CA8C-42D3-A04D-4733750FCE6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86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08.12.2015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Informationsabend zum Übergang von der Grundschule zur weiterführenden Schule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  <p:pic>
        <p:nvPicPr>
          <p:cNvPr id="11" name="Bild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578195"/>
            <a:ext cx="106680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8112" y="2976562"/>
            <a:ext cx="12477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9107" y="3520628"/>
            <a:ext cx="10858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 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4581127"/>
            <a:ext cx="12573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1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678729" y="764704"/>
            <a:ext cx="5592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Schulen in der Umgebung</a:t>
            </a:r>
            <a:br>
              <a:rPr lang="de-DE" dirty="0"/>
            </a:br>
            <a:r>
              <a:rPr lang="de-DE" dirty="0"/>
              <a:t>Kooperative </a:t>
            </a:r>
            <a:r>
              <a:rPr lang="de-DE" dirty="0" smtClean="0"/>
              <a:t>Gesamtschule 2: Burgsitzschule Spangenberg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Infoabend 11.12.2014 Übergang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139230"/>
              </p:ext>
            </p:extLst>
          </p:nvPr>
        </p:nvGraphicFramePr>
        <p:xfrm>
          <a:off x="1547664" y="1556792"/>
          <a:ext cx="6091412" cy="426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064568"/>
                <a:gridCol w="936104"/>
                <a:gridCol w="936104"/>
                <a:gridCol w="1482900"/>
              </a:tblGrid>
              <a:tr h="4320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Universität 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Oberstufe GSS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()        ()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algn="ctr"/>
                      <a:endParaRPr lang="de-DE" sz="800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FOS, </a:t>
                      </a:r>
                      <a:r>
                        <a:rPr lang="de-DE" dirty="0" err="1" smtClean="0"/>
                        <a:t>Höh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BFS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32B11D">
                            <a:tint val="66000"/>
                            <a:satMod val="160000"/>
                          </a:srgbClr>
                        </a:gs>
                        <a:gs pos="50000">
                          <a:srgbClr val="32B11D">
                            <a:tint val="44500"/>
                            <a:satMod val="160000"/>
                          </a:srgbClr>
                        </a:gs>
                        <a:gs pos="100000">
                          <a:srgbClr val="32B11D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()</a:t>
                      </a:r>
                      <a:endParaRPr lang="de-DE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3856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BS, BFS</a:t>
                      </a:r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32B11D">
                            <a:tint val="66000"/>
                            <a:satMod val="160000"/>
                          </a:srgbClr>
                        </a:gs>
                        <a:gs pos="50000">
                          <a:srgbClr val="32B11D">
                            <a:tint val="44500"/>
                            <a:satMod val="160000"/>
                          </a:srgbClr>
                        </a:gs>
                        <a:gs pos="100000">
                          <a:srgbClr val="32B11D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Mittelstufe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Realschule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anchor="ctr">
                    <a:lnL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Hauptschule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19720"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Förderstufe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0-4 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Grundschule</a:t>
                      </a:r>
                      <a:endParaRPr lang="de-DE" dirty="0"/>
                    </a:p>
                  </a:txBody>
                  <a:tcP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74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Infoabend 08.12.2015 Übergang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675451" y="548680"/>
            <a:ext cx="556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Schulen in der Umgebung</a:t>
            </a:r>
            <a:br>
              <a:rPr lang="de-DE" dirty="0"/>
            </a:br>
            <a:r>
              <a:rPr lang="de-DE" dirty="0"/>
              <a:t>Kooperative </a:t>
            </a:r>
            <a:r>
              <a:rPr lang="de-DE" dirty="0" smtClean="0"/>
              <a:t>Gesamtschule 3: Drei-Burgen-Schule </a:t>
            </a:r>
            <a:r>
              <a:rPr lang="de-DE" dirty="0" err="1" smtClean="0"/>
              <a:t>Felsberg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84884"/>
              </p:ext>
            </p:extLst>
          </p:nvPr>
        </p:nvGraphicFramePr>
        <p:xfrm>
          <a:off x="1547664" y="1556792"/>
          <a:ext cx="6091412" cy="429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088232"/>
                <a:gridCol w="792088"/>
                <a:gridCol w="1080120"/>
                <a:gridCol w="1482900"/>
              </a:tblGrid>
              <a:tr h="324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Universität 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Oberstufe GSS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sym typeface="Wingdings"/>
                        </a:rPr>
                        <a:t>()        ()</a:t>
                      </a:r>
                      <a:endParaRPr lang="de-DE" sz="1800" dirty="0" smtClean="0"/>
                    </a:p>
                    <a:p>
                      <a:pPr algn="ctr"/>
                      <a:endParaRPr lang="de-DE" sz="1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algn="ctr"/>
                      <a:endParaRPr lang="de-DE" sz="8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4712"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FOS, </a:t>
                      </a:r>
                      <a:r>
                        <a:rPr lang="de-DE" dirty="0" err="1" smtClean="0"/>
                        <a:t>Höh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baseline="0" dirty="0" smtClean="0"/>
                        <a:t>BFS</a:t>
                      </a:r>
                      <a:endParaRPr lang="de-DE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()</a:t>
                      </a:r>
                      <a:endParaRPr lang="de-DE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BS, BFS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Mittelstufe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Mittelstufenzweig</a:t>
                      </a:r>
                    </a:p>
                    <a:p>
                      <a:pPr algn="ctr"/>
                      <a:r>
                        <a:rPr lang="de-DE" dirty="0" smtClean="0"/>
                        <a:t>(Realschule)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(10. Hauptschuljahr)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Hauptschule</a:t>
                      </a:r>
                    </a:p>
                    <a:p>
                      <a:pPr algn="ctr"/>
                      <a:r>
                        <a:rPr lang="de-DE" sz="1200" dirty="0" smtClean="0"/>
                        <a:t>(mit Praxisbezug)</a:t>
                      </a:r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Mittelstufenzweig</a:t>
                      </a:r>
                    </a:p>
                    <a:p>
                      <a:pPr algn="ctr"/>
                      <a:r>
                        <a:rPr lang="de-DE" dirty="0" smtClean="0"/>
                        <a:t>(Förderstufe)</a:t>
                      </a:r>
                    </a:p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0-4 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Grundschule</a:t>
                      </a:r>
                      <a:endParaRPr lang="de-DE" dirty="0"/>
                    </a:p>
                  </a:txBody>
                  <a:tcP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0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411760" y="436466"/>
            <a:ext cx="3611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Schulen in der Umgebung</a:t>
            </a:r>
            <a:br>
              <a:rPr lang="de-DE" dirty="0"/>
            </a:br>
            <a:r>
              <a:rPr lang="de-DE" dirty="0"/>
              <a:t>Integrierte </a:t>
            </a:r>
            <a:r>
              <a:rPr lang="de-DE" dirty="0" smtClean="0"/>
              <a:t>Gesamtschule: </a:t>
            </a:r>
            <a:r>
              <a:rPr lang="de-DE" dirty="0" err="1" smtClean="0"/>
              <a:t>Guxhagen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95683"/>
              </p:ext>
            </p:extLst>
          </p:nvPr>
        </p:nvGraphicFramePr>
        <p:xfrm>
          <a:off x="1547664" y="1556792"/>
          <a:ext cx="6091412" cy="428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064568"/>
                <a:gridCol w="936104"/>
                <a:gridCol w="936104"/>
                <a:gridCol w="1482900"/>
              </a:tblGrid>
              <a:tr h="4320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Universität 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Oberstufe GSS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()        ()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algn="ctr"/>
                      <a:endParaRPr lang="de-DE" sz="800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FOS, </a:t>
                      </a:r>
                      <a:r>
                        <a:rPr lang="de-DE" dirty="0" err="1" smtClean="0"/>
                        <a:t>Höh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BFS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DBF70">
                            <a:tint val="66000"/>
                            <a:satMod val="160000"/>
                          </a:srgbClr>
                        </a:gs>
                        <a:gs pos="50000">
                          <a:srgbClr val="4DBF70">
                            <a:tint val="44500"/>
                            <a:satMod val="160000"/>
                          </a:srgbClr>
                        </a:gs>
                        <a:gs pos="100000">
                          <a:srgbClr val="4DBF7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()</a:t>
                      </a:r>
                      <a:endParaRPr lang="de-DE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42704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BS, BFS</a:t>
                      </a:r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DBF70">
                            <a:tint val="66000"/>
                            <a:satMod val="160000"/>
                          </a:srgbClr>
                        </a:gs>
                        <a:gs pos="50000">
                          <a:srgbClr val="4DBF70">
                            <a:tint val="44500"/>
                            <a:satMod val="160000"/>
                          </a:srgbClr>
                        </a:gs>
                        <a:gs pos="100000">
                          <a:srgbClr val="4DBF7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32B11D">
                            <a:tint val="66000"/>
                            <a:satMod val="160000"/>
                          </a:srgbClr>
                        </a:gs>
                        <a:gs pos="50000">
                          <a:srgbClr val="32B11D">
                            <a:tint val="44500"/>
                            <a:satMod val="160000"/>
                          </a:srgbClr>
                        </a:gs>
                        <a:gs pos="100000">
                          <a:srgbClr val="32B11D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Integrierte</a:t>
                      </a:r>
                      <a:r>
                        <a:rPr lang="de-DE" baseline="0" dirty="0" smtClean="0"/>
                        <a:t> Gesamtschule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0-4 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Grundschule</a:t>
                      </a:r>
                      <a:endParaRPr lang="de-DE" dirty="0"/>
                    </a:p>
                  </a:txBody>
                  <a:tcP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14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Bildungsgänge in Hessen</a:t>
            </a:r>
          </a:p>
          <a:p>
            <a:r>
              <a:rPr lang="de-DE" dirty="0"/>
              <a:t>Voraussetzungen der Kinder</a:t>
            </a:r>
          </a:p>
          <a:p>
            <a:r>
              <a:rPr lang="de-DE" dirty="0"/>
              <a:t>Schulen in der Umgebung</a:t>
            </a:r>
          </a:p>
          <a:p>
            <a:r>
              <a:rPr lang="de-DE" dirty="0">
                <a:solidFill>
                  <a:srgbClr val="C00000"/>
                </a:solidFill>
              </a:rPr>
              <a:t>Zeitplan</a:t>
            </a:r>
          </a:p>
          <a:p>
            <a:r>
              <a:rPr lang="de-DE" dirty="0"/>
              <a:t>Vorstellung der GSM </a:t>
            </a:r>
          </a:p>
          <a:p>
            <a:r>
              <a:rPr lang="de-DE" dirty="0"/>
              <a:t>Raum für Gespräche und Fragen</a:t>
            </a:r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24752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Zeitplan</a:t>
            </a:r>
            <a:endParaRPr lang="de-DE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1800" dirty="0"/>
              <a:t>bis </a:t>
            </a:r>
            <a:r>
              <a:rPr lang="de-DE" sz="1800" dirty="0" smtClean="0"/>
              <a:t>Weihnachten: Elterninfo</a:t>
            </a:r>
            <a:br>
              <a:rPr lang="de-DE" sz="1800" dirty="0" smtClean="0"/>
            </a:br>
            <a:endParaRPr lang="de-DE" sz="1800" dirty="0" smtClean="0"/>
          </a:p>
          <a:p>
            <a:r>
              <a:rPr lang="de-DE" sz="1800" dirty="0"/>
              <a:t>bis </a:t>
            </a:r>
            <a:r>
              <a:rPr lang="de-DE" sz="1800" dirty="0" smtClean="0"/>
              <a:t>26. Februar: Einzelberatung</a:t>
            </a:r>
            <a:br>
              <a:rPr lang="de-DE" sz="1800" dirty="0" smtClean="0"/>
            </a:br>
            <a:endParaRPr lang="de-DE" sz="1800" dirty="0" smtClean="0"/>
          </a:p>
          <a:p>
            <a:r>
              <a:rPr lang="de-DE" sz="1800" dirty="0"/>
              <a:t>bis 05. </a:t>
            </a:r>
            <a:r>
              <a:rPr lang="de-DE" sz="1800" dirty="0" smtClean="0"/>
              <a:t>März</a:t>
            </a:r>
            <a:br>
              <a:rPr lang="de-DE" sz="1800" dirty="0" smtClean="0"/>
            </a:br>
            <a:r>
              <a:rPr lang="de-DE" sz="1800" dirty="0" smtClean="0"/>
              <a:t>Die Eltern entscheiden über den Bildungsgang.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Bei der Wahl eines </a:t>
            </a:r>
            <a:r>
              <a:rPr lang="de-DE" sz="1800" dirty="0"/>
              <a:t>gymnasialen </a:t>
            </a:r>
            <a:r>
              <a:rPr lang="de-DE" sz="1800" dirty="0" smtClean="0"/>
              <a:t>Bildungsweges stimmt die Klassenkonferenz zu oder </a:t>
            </a:r>
            <a:r>
              <a:rPr lang="de-DE" sz="1800" dirty="0" smtClean="0"/>
              <a:t>widerspricht</a:t>
            </a:r>
            <a:r>
              <a:rPr lang="de-DE" sz="1800" dirty="0" smtClean="0"/>
              <a:t>.</a:t>
            </a:r>
          </a:p>
          <a:p>
            <a:pPr>
              <a:buNone/>
            </a:pPr>
            <a:r>
              <a:rPr lang="de-DE" sz="1800" dirty="0" smtClean="0"/>
              <a:t>       Bei Übereinstimmung: </a:t>
            </a:r>
            <a:r>
              <a:rPr lang="de-DE" sz="1800" dirty="0"/>
              <a:t>Die abgebende Schule leitet die Entscheidung der Eltern an die gewünschte Schule </a:t>
            </a:r>
            <a:r>
              <a:rPr lang="de-DE" sz="1800" dirty="0" smtClean="0"/>
              <a:t>weiter.</a:t>
            </a:r>
          </a:p>
          <a:p>
            <a:pPr>
              <a:buNone/>
            </a:pPr>
            <a:r>
              <a:rPr lang="de-DE" sz="1800" dirty="0" smtClean="0"/>
              <a:t>       Bei </a:t>
            </a:r>
            <a:r>
              <a:rPr lang="de-DE" sz="1800" dirty="0" smtClean="0"/>
              <a:t>Widerspruch</a:t>
            </a:r>
            <a:r>
              <a:rPr lang="de-DE" sz="1800" dirty="0" smtClean="0"/>
              <a:t>: die abgebende Schule bietet weitere Beratung an. </a:t>
            </a:r>
          </a:p>
          <a:p>
            <a:pPr>
              <a:buNone/>
            </a:pPr>
            <a:r>
              <a:rPr lang="de-DE" sz="1800" dirty="0" smtClean="0"/>
              <a:t>       bis </a:t>
            </a:r>
            <a:r>
              <a:rPr lang="de-DE" sz="1800" dirty="0"/>
              <a:t>05. April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Die abgebende Schule leitet die Entscheidung der Eltern an die gewünschte Schule weiter.</a:t>
            </a:r>
          </a:p>
          <a:p>
            <a:endParaRPr lang="de-DE" sz="180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198091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Zeitplan- Infotage der Schulen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 smtClean="0"/>
              <a:t>Dreiburgenschule </a:t>
            </a:r>
            <a:r>
              <a:rPr lang="de-DE" sz="2800" dirty="0" err="1" smtClean="0"/>
              <a:t>Felsberg</a:t>
            </a:r>
            <a:r>
              <a:rPr lang="de-DE" sz="2800" dirty="0" smtClean="0"/>
              <a:t>:  Fr.  22.01.2016  ab 18.00 </a:t>
            </a:r>
            <a:r>
              <a:rPr lang="de-DE" sz="2800" dirty="0"/>
              <a:t>Uhr</a:t>
            </a:r>
            <a:endParaRPr lang="de-DE" sz="2800" dirty="0" smtClean="0"/>
          </a:p>
          <a:p>
            <a:pPr>
              <a:lnSpc>
                <a:spcPct val="150000"/>
              </a:lnSpc>
            </a:pPr>
            <a:r>
              <a:rPr lang="de-DE" sz="2800" dirty="0" smtClean="0"/>
              <a:t>Gesamtschule </a:t>
            </a:r>
            <a:r>
              <a:rPr lang="de-DE" sz="2800" dirty="0" err="1" smtClean="0"/>
              <a:t>Guxhagen</a:t>
            </a:r>
            <a:r>
              <a:rPr lang="de-DE" sz="2800" dirty="0" smtClean="0"/>
              <a:t>:     Sa.  21.11.2015 </a:t>
            </a:r>
            <a:r>
              <a:rPr lang="de-DE" sz="2800" dirty="0"/>
              <a:t>ab  09:30 Uhr </a:t>
            </a:r>
          </a:p>
          <a:p>
            <a:pPr>
              <a:lnSpc>
                <a:spcPct val="150000"/>
              </a:lnSpc>
            </a:pPr>
            <a:r>
              <a:rPr lang="de-DE" sz="2800" dirty="0" err="1" smtClean="0"/>
              <a:t>Burgsitzsch</a:t>
            </a:r>
            <a:r>
              <a:rPr lang="de-DE" sz="2800" dirty="0" smtClean="0"/>
              <a:t>. Spangenberg: </a:t>
            </a:r>
            <a:r>
              <a:rPr lang="de-DE" sz="2800" dirty="0"/>
              <a:t>   Infoabend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                                                      </a:t>
            </a:r>
            <a:r>
              <a:rPr lang="de-DE" sz="2800" dirty="0" smtClean="0"/>
              <a:t>Mo</a:t>
            </a:r>
            <a:r>
              <a:rPr lang="de-DE" sz="2800" dirty="0"/>
              <a:t>. 14.12.2015,     19.30 Uhr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                                                       Abend der offenen Schule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 smtClean="0"/>
              <a:t>                                                       Fr.    05.02.2016,     17.00 – 19.30 Uhr</a:t>
            </a:r>
          </a:p>
          <a:p>
            <a:pPr>
              <a:lnSpc>
                <a:spcPct val="150000"/>
              </a:lnSpc>
            </a:pPr>
            <a:r>
              <a:rPr lang="de-DE" sz="2800" dirty="0" err="1" smtClean="0"/>
              <a:t>Th</a:t>
            </a:r>
            <a:r>
              <a:rPr lang="de-DE" sz="2800" dirty="0" smtClean="0"/>
              <a:t>.- Heuss- </a:t>
            </a:r>
            <a:r>
              <a:rPr lang="de-DE" sz="2800" dirty="0" err="1" smtClean="0"/>
              <a:t>Sch</a:t>
            </a:r>
            <a:r>
              <a:rPr lang="de-DE" sz="2800" dirty="0" smtClean="0"/>
              <a:t>. Homberg:   Sa.  20.02.2016,      10.00 Uhr</a:t>
            </a:r>
          </a:p>
          <a:p>
            <a:pPr>
              <a:lnSpc>
                <a:spcPct val="150000"/>
              </a:lnSpc>
            </a:pPr>
            <a:r>
              <a:rPr lang="de-DE" sz="2800" dirty="0" smtClean="0"/>
              <a:t>Gesamtschule </a:t>
            </a:r>
            <a:r>
              <a:rPr lang="de-DE" sz="2800" dirty="0" err="1" smtClean="0"/>
              <a:t>Melsungen</a:t>
            </a:r>
            <a:r>
              <a:rPr lang="de-DE" sz="2800" dirty="0"/>
              <a:t>:   </a:t>
            </a:r>
            <a:r>
              <a:rPr lang="de-DE" sz="2800" dirty="0" smtClean="0"/>
              <a:t>Sa.  16.01.2016,      10.00 Uhr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361588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Bildungsgänge in Hessen</a:t>
            </a:r>
          </a:p>
          <a:p>
            <a:r>
              <a:rPr lang="de-DE" dirty="0"/>
              <a:t>Voraussetzungen der Kinder</a:t>
            </a:r>
          </a:p>
          <a:p>
            <a:r>
              <a:rPr lang="de-DE" dirty="0"/>
              <a:t>Schulen in der Umgebung</a:t>
            </a:r>
          </a:p>
          <a:p>
            <a:r>
              <a:rPr lang="de-DE" dirty="0"/>
              <a:t>Zeitplan</a:t>
            </a:r>
          </a:p>
          <a:p>
            <a:r>
              <a:rPr lang="de-DE" dirty="0">
                <a:solidFill>
                  <a:srgbClr val="C00000"/>
                </a:solidFill>
              </a:rPr>
              <a:t>Vorstellung der GSM </a:t>
            </a:r>
          </a:p>
          <a:p>
            <a:r>
              <a:rPr lang="de-DE" dirty="0"/>
              <a:t>Raum für Gespräche und Fragen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  <p:sp>
        <p:nvSpPr>
          <p:cNvPr id="2" name="Rechteck 1"/>
          <p:cNvSpPr/>
          <p:nvPr/>
        </p:nvSpPr>
        <p:spPr>
          <a:xfrm>
            <a:off x="4306542" y="3244334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ym typeface="Wingdings"/>
              </a:rPr>
              <a:t>()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3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186764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Tagesordnung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Bildungsgänge in Hessen</a:t>
            </a:r>
          </a:p>
          <a:p>
            <a:r>
              <a:rPr lang="de-DE" dirty="0" smtClean="0"/>
              <a:t>Voraussetzungen der Kinder</a:t>
            </a:r>
          </a:p>
          <a:p>
            <a:r>
              <a:rPr lang="de-DE" dirty="0" smtClean="0"/>
              <a:t>Schulen in der Umgebung</a:t>
            </a:r>
          </a:p>
          <a:p>
            <a:r>
              <a:rPr lang="de-DE" dirty="0" smtClean="0"/>
              <a:t>Zeitplan</a:t>
            </a:r>
          </a:p>
          <a:p>
            <a:r>
              <a:rPr lang="de-DE" dirty="0" smtClean="0"/>
              <a:t>Vorstellung der GSM </a:t>
            </a:r>
          </a:p>
          <a:p>
            <a:r>
              <a:rPr lang="de-DE" dirty="0" smtClean="0"/>
              <a:t>Raum für Gespräche und Fragen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Infoabend 08.12.2015 Übergang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25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C00000"/>
                </a:solidFill>
              </a:rPr>
              <a:t>Bildungsgänge in Hessen</a:t>
            </a:r>
          </a:p>
          <a:p>
            <a:r>
              <a:rPr lang="de-DE" dirty="0"/>
              <a:t>Voraussetzungen der Kinder</a:t>
            </a:r>
          </a:p>
          <a:p>
            <a:r>
              <a:rPr lang="de-DE" dirty="0"/>
              <a:t>Schulen in der Umgebung</a:t>
            </a:r>
          </a:p>
          <a:p>
            <a:r>
              <a:rPr lang="de-DE" dirty="0"/>
              <a:t>Zeitplan</a:t>
            </a:r>
          </a:p>
          <a:p>
            <a:r>
              <a:rPr lang="de-DE" dirty="0"/>
              <a:t>Vorstellung der GSM </a:t>
            </a:r>
          </a:p>
          <a:p>
            <a:r>
              <a:rPr lang="de-DE" dirty="0"/>
              <a:t>Raum für Gespräche und </a:t>
            </a:r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11228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27584" y="692696"/>
            <a:ext cx="712879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Hauptschule</a:t>
            </a:r>
          </a:p>
          <a:p>
            <a:r>
              <a:rPr lang="de-DE" dirty="0" smtClean="0"/>
              <a:t>-   Schlüsselqualifikationen zur </a:t>
            </a:r>
            <a:r>
              <a:rPr lang="de-DE" dirty="0"/>
              <a:t>Bewältigung der Anforderungen </a:t>
            </a:r>
            <a:r>
              <a:rPr lang="de-DE" dirty="0" smtClean="0"/>
              <a:t>des Berufs-  </a:t>
            </a:r>
          </a:p>
          <a:p>
            <a:r>
              <a:rPr lang="de-DE" dirty="0"/>
              <a:t> </a:t>
            </a:r>
            <a:r>
              <a:rPr lang="de-DE" dirty="0" smtClean="0"/>
              <a:t>    und Arbeitslebens</a:t>
            </a:r>
            <a:br>
              <a:rPr lang="de-DE" dirty="0" smtClean="0"/>
            </a:br>
            <a:r>
              <a:rPr lang="de-DE" dirty="0" smtClean="0"/>
              <a:t>-   praktische </a:t>
            </a:r>
            <a:r>
              <a:rPr lang="de-DE" dirty="0"/>
              <a:t>Fragestellungen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-   Jahrgangsstufen 5 </a:t>
            </a:r>
            <a:r>
              <a:rPr lang="de-DE" dirty="0"/>
              <a:t>bis </a:t>
            </a:r>
            <a:r>
              <a:rPr lang="de-DE" dirty="0" smtClean="0"/>
              <a:t>9 mit Hauptschulabschluss</a:t>
            </a:r>
            <a:endParaRPr lang="de-DE" dirty="0"/>
          </a:p>
          <a:p>
            <a:r>
              <a:rPr lang="de-DE" dirty="0" smtClean="0"/>
              <a:t>-   qualifizierender </a:t>
            </a:r>
            <a:r>
              <a:rPr lang="de-DE" dirty="0"/>
              <a:t>Hauptschulabschluss </a:t>
            </a:r>
            <a:r>
              <a:rPr lang="de-DE" dirty="0" smtClean="0"/>
              <a:t>Klasse 10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827584" y="2564904"/>
            <a:ext cx="763284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Realschule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Allgemeinbildung, Kommunikationsfähigkeit</a:t>
            </a:r>
            <a:r>
              <a:rPr lang="de-DE" dirty="0"/>
              <a:t>, Sprachkenntnisse, </a:t>
            </a:r>
            <a:r>
              <a:rPr lang="de-DE" dirty="0" smtClean="0"/>
              <a:t>Belastbarkeit</a:t>
            </a:r>
            <a:r>
              <a:rPr lang="de-DE" dirty="0"/>
              <a:t>, </a:t>
            </a:r>
            <a:r>
              <a:rPr lang="de-DE" dirty="0" smtClean="0"/>
              <a:t>Leistungsbereitschaft</a:t>
            </a:r>
            <a:r>
              <a:rPr lang="de-DE" dirty="0"/>
              <a:t>, Teamfähigkeit, Flexibilität und </a:t>
            </a:r>
            <a:r>
              <a:rPr lang="de-DE" dirty="0" smtClean="0"/>
              <a:t>Zeitmanagement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breit angelegter </a:t>
            </a:r>
            <a:r>
              <a:rPr lang="de-DE" dirty="0"/>
              <a:t>Fächerkanon 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Schwerpunkt Deutsch,  Mathematik, erste Fremdsprache</a:t>
            </a:r>
            <a:endParaRPr lang="de-DE" dirty="0"/>
          </a:p>
          <a:p>
            <a:r>
              <a:rPr lang="de-DE" dirty="0" smtClean="0"/>
              <a:t>-    Jahrgangsstufen </a:t>
            </a:r>
            <a:r>
              <a:rPr lang="de-DE" dirty="0"/>
              <a:t>5 bis 10 </a:t>
            </a:r>
            <a:r>
              <a:rPr lang="de-DE" dirty="0" smtClean="0"/>
              <a:t>mit Realschulabschluss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27584" y="4797152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/>
              <a:t>Gymnasium</a:t>
            </a:r>
          </a:p>
          <a:p>
            <a:r>
              <a:rPr lang="de-DE" dirty="0"/>
              <a:t>- </a:t>
            </a:r>
            <a:r>
              <a:rPr lang="de-DE" dirty="0" smtClean="0"/>
              <a:t>  breite </a:t>
            </a:r>
            <a:r>
              <a:rPr lang="de-DE" dirty="0"/>
              <a:t>und vertiefte Allgemeinbildung mit Schwerpunktbildung</a:t>
            </a:r>
          </a:p>
          <a:p>
            <a:r>
              <a:rPr lang="de-DE" dirty="0"/>
              <a:t>- </a:t>
            </a:r>
            <a:r>
              <a:rPr lang="de-DE" dirty="0" smtClean="0"/>
              <a:t>  Jahrgangsstufe </a:t>
            </a:r>
            <a:r>
              <a:rPr lang="de-DE" dirty="0"/>
              <a:t>5 bis 10 in der Mittelstufe</a:t>
            </a:r>
            <a:br>
              <a:rPr lang="de-DE" dirty="0"/>
            </a:br>
            <a:r>
              <a:rPr lang="de-DE" dirty="0"/>
              <a:t>- </a:t>
            </a:r>
            <a:r>
              <a:rPr lang="de-DE" dirty="0" smtClean="0"/>
              <a:t>  Jahrgang </a:t>
            </a:r>
            <a:r>
              <a:rPr lang="de-DE" dirty="0"/>
              <a:t>11- 13 Oberstufe</a:t>
            </a:r>
            <a:br>
              <a:rPr lang="de-DE" dirty="0"/>
            </a:br>
            <a:r>
              <a:rPr lang="de-DE" dirty="0"/>
              <a:t>- </a:t>
            </a:r>
            <a:r>
              <a:rPr lang="de-DE" dirty="0" smtClean="0"/>
              <a:t>  Abitur </a:t>
            </a:r>
            <a:r>
              <a:rPr lang="de-DE" dirty="0"/>
              <a:t>und allgemeine Hochschulreife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163183" y="44624"/>
            <a:ext cx="6961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Bildungsgänge Mittelstufe in Hessen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3395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Bildungsgänge in Hessen</a:t>
            </a:r>
          </a:p>
          <a:p>
            <a:r>
              <a:rPr lang="de-DE" dirty="0">
                <a:solidFill>
                  <a:srgbClr val="C00000"/>
                </a:solidFill>
              </a:rPr>
              <a:t>Voraussetzungen der Kinder</a:t>
            </a:r>
          </a:p>
          <a:p>
            <a:r>
              <a:rPr lang="de-DE" dirty="0"/>
              <a:t>Schulen in der Umgebung</a:t>
            </a:r>
          </a:p>
          <a:p>
            <a:r>
              <a:rPr lang="de-DE" dirty="0"/>
              <a:t>Zeitplan</a:t>
            </a:r>
          </a:p>
          <a:p>
            <a:r>
              <a:rPr lang="de-DE" dirty="0"/>
              <a:t>Vorstellung der GSM </a:t>
            </a:r>
          </a:p>
          <a:p>
            <a:r>
              <a:rPr lang="de-DE" dirty="0"/>
              <a:t>Raum für Gespräche und Fragen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Infoabend 08.12.2015 Übergang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3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Voraussetzungen der Kinder</a:t>
            </a:r>
            <a:endParaRPr lang="de-DE" sz="3600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Einstellung zur </a:t>
            </a:r>
            <a:r>
              <a:rPr lang="de-DE" b="1" dirty="0" smtClean="0"/>
              <a:t>Schule</a:t>
            </a:r>
          </a:p>
          <a:p>
            <a:r>
              <a:rPr lang="de-DE" b="1" dirty="0" smtClean="0"/>
              <a:t>Begabung</a:t>
            </a:r>
          </a:p>
          <a:p>
            <a:r>
              <a:rPr lang="de-DE" b="1" dirty="0" smtClean="0"/>
              <a:t>Wissen</a:t>
            </a:r>
          </a:p>
          <a:p>
            <a:r>
              <a:rPr lang="de-DE" b="1" dirty="0"/>
              <a:t>Arbeitshaltung und </a:t>
            </a:r>
            <a:r>
              <a:rPr lang="de-DE" b="1" dirty="0" smtClean="0"/>
              <a:t>Lerngewohnheiten</a:t>
            </a:r>
          </a:p>
          <a:p>
            <a:r>
              <a:rPr lang="de-DE" b="1" dirty="0"/>
              <a:t>Sprachliche </a:t>
            </a:r>
            <a:r>
              <a:rPr lang="de-DE" b="1" dirty="0" smtClean="0"/>
              <a:t>Fähigkeiten</a:t>
            </a:r>
          </a:p>
          <a:p>
            <a:r>
              <a:rPr lang="de-DE" b="1" dirty="0"/>
              <a:t>Mathematische Fähigkeiten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Infoabend </a:t>
            </a:r>
            <a:r>
              <a:rPr lang="de-DE" dirty="0"/>
              <a:t>08.12.2015 </a:t>
            </a:r>
            <a:r>
              <a:rPr lang="de-DE" dirty="0" smtClean="0"/>
              <a:t>Übergang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768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Bildungsgänge in Hessen</a:t>
            </a:r>
          </a:p>
          <a:p>
            <a:r>
              <a:rPr lang="de-DE" dirty="0"/>
              <a:t>Voraussetzungen der Kinder</a:t>
            </a:r>
          </a:p>
          <a:p>
            <a:r>
              <a:rPr lang="de-DE" dirty="0">
                <a:solidFill>
                  <a:srgbClr val="C00000"/>
                </a:solidFill>
              </a:rPr>
              <a:t>Schulen in der Umgebung</a:t>
            </a:r>
          </a:p>
          <a:p>
            <a:r>
              <a:rPr lang="de-DE" dirty="0"/>
              <a:t>Zeitplan</a:t>
            </a:r>
          </a:p>
          <a:p>
            <a:r>
              <a:rPr lang="de-DE" dirty="0"/>
              <a:t>Vorstellung der GSM </a:t>
            </a:r>
          </a:p>
          <a:p>
            <a:r>
              <a:rPr lang="de-DE" dirty="0"/>
              <a:t>Raum für Gespräche und Fragen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33176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963924" y="404664"/>
            <a:ext cx="4557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Schulen in der Umgebung</a:t>
            </a:r>
            <a:br>
              <a:rPr lang="de-DE" dirty="0" smtClean="0"/>
            </a:br>
            <a:r>
              <a:rPr lang="de-DE" dirty="0" smtClean="0"/>
              <a:t>Gymnasium: Theodor- Heuss- Schule Homberg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54912"/>
              </p:ext>
            </p:extLst>
          </p:nvPr>
        </p:nvGraphicFramePr>
        <p:xfrm>
          <a:off x="1475656" y="1556792"/>
          <a:ext cx="6096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280592"/>
                <a:gridCol w="3143672"/>
              </a:tblGrid>
              <a:tr h="324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Universität 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Berufliche</a:t>
                      </a:r>
                      <a:r>
                        <a:rPr lang="de-DE" baseline="0" dirty="0" smtClean="0"/>
                        <a:t> Bildung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B11D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Oberstufe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Mittelstufe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0-4 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Grundschule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263041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337096"/>
              </p:ext>
            </p:extLst>
          </p:nvPr>
        </p:nvGraphicFramePr>
        <p:xfrm>
          <a:off x="1547664" y="1556792"/>
          <a:ext cx="6091412" cy="421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064568"/>
                <a:gridCol w="936104"/>
                <a:gridCol w="936104"/>
                <a:gridCol w="1482900"/>
              </a:tblGrid>
              <a:tr h="43204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Universität 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FH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DBF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Oberstufe GSS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()        ()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 smtClean="0"/>
                    </a:p>
                    <a:p>
                      <a:pPr algn="ctr"/>
                      <a:endParaRPr lang="de-DE" sz="800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FOS, </a:t>
                      </a:r>
                      <a:r>
                        <a:rPr lang="de-DE" dirty="0" err="1" smtClean="0"/>
                        <a:t>Höh</a:t>
                      </a:r>
                      <a:r>
                        <a:rPr lang="de-DE" dirty="0" smtClean="0"/>
                        <a:t>.</a:t>
                      </a:r>
                      <a:r>
                        <a:rPr lang="de-DE" baseline="0" dirty="0" smtClean="0"/>
                        <a:t> BFS</a:t>
                      </a:r>
                      <a:endParaRPr lang="de-DE" dirty="0" smtClean="0"/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DBF70">
                            <a:tint val="66000"/>
                            <a:satMod val="160000"/>
                          </a:srgbClr>
                        </a:gs>
                        <a:gs pos="50000">
                          <a:srgbClr val="4DBF70">
                            <a:tint val="44500"/>
                            <a:satMod val="160000"/>
                          </a:srgbClr>
                        </a:gs>
                        <a:gs pos="100000">
                          <a:srgbClr val="4DBF7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ym typeface="Wingdings"/>
                        </a:rPr>
                        <a:t>()</a:t>
                      </a:r>
                      <a:endParaRPr lang="de-DE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93856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de-DE" sz="8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/>
                        <a:t>BS, BFS</a:t>
                      </a:r>
                    </a:p>
                    <a:p>
                      <a:pPr algn="ctr"/>
                      <a:endParaRPr lang="de-DE" sz="8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4DBF70">
                            <a:tint val="66000"/>
                            <a:satMod val="160000"/>
                          </a:srgbClr>
                        </a:gs>
                        <a:gs pos="50000">
                          <a:srgbClr val="4DBF70">
                            <a:tint val="44500"/>
                            <a:satMod val="160000"/>
                          </a:srgbClr>
                        </a:gs>
                        <a:gs pos="100000">
                          <a:srgbClr val="4DBF7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Gymnasium Mittelstufe</a:t>
                      </a:r>
                      <a:endParaRPr lang="de-DE" dirty="0"/>
                    </a:p>
                  </a:txBody>
                  <a:tcPr anchor="ctr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Realschule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sz="8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Hauptschule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Förderstufe</a:t>
                      </a:r>
                      <a:endParaRPr lang="de-D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de-DE" dirty="0" smtClean="0"/>
                        <a:t>0-4 </a:t>
                      </a:r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Grundschule</a:t>
                      </a:r>
                      <a:endParaRPr lang="de-DE" dirty="0"/>
                    </a:p>
                  </a:txBody>
                  <a:tcP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656288" y="436022"/>
            <a:ext cx="5440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Schulen in der Umgebung</a:t>
            </a:r>
            <a:br>
              <a:rPr lang="de-DE" dirty="0"/>
            </a:br>
            <a:r>
              <a:rPr lang="de-DE" dirty="0"/>
              <a:t>Kooperative </a:t>
            </a:r>
            <a:r>
              <a:rPr lang="de-DE" dirty="0" smtClean="0"/>
              <a:t>Gesamtschule 1:  Gesamtschule Melsungen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Infoabend 08.12.2015 Übergang</a:t>
            </a:r>
          </a:p>
        </p:txBody>
      </p:sp>
    </p:spTree>
    <p:extLst>
      <p:ext uri="{BB962C8B-B14F-4D97-AF65-F5344CB8AC3E}">
        <p14:creationId xmlns:p14="http://schemas.microsoft.com/office/powerpoint/2010/main" val="408905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Bildschirmpräsentation (4:3)</PresentationFormat>
  <Paragraphs>215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08.12.2015</vt:lpstr>
      <vt:lpstr>Tagesordnung</vt:lpstr>
      <vt:lpstr>Tagesordnung</vt:lpstr>
      <vt:lpstr>PowerPoint-Präsentation</vt:lpstr>
      <vt:lpstr>Tagesordnung</vt:lpstr>
      <vt:lpstr>Voraussetzungen der Kinder</vt:lpstr>
      <vt:lpstr>Tagesordnung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Tagesordnung</vt:lpstr>
      <vt:lpstr>Zeitplan</vt:lpstr>
      <vt:lpstr>Zeitplan- Infotage der Schulen</vt:lpstr>
      <vt:lpstr>Tagesordnung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Muche</dc:creator>
  <cp:lastModifiedBy>user</cp:lastModifiedBy>
  <cp:revision>67</cp:revision>
  <cp:lastPrinted>2015-12-04T10:50:58Z</cp:lastPrinted>
  <dcterms:created xsi:type="dcterms:W3CDTF">2014-10-10T17:03:46Z</dcterms:created>
  <dcterms:modified xsi:type="dcterms:W3CDTF">2015-12-09T06:43:04Z</dcterms:modified>
</cp:coreProperties>
</file>